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33A24E-B729-4DA0-B2CF-41A28A4CAD80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2B7B713-E5EF-474D-92E8-3E591ADAF8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702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D1A57B-82C9-4DD7-ABD0-8C7BED67B526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05A84D-04CB-4EEB-B72C-9F30F2BC4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45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A84D-04CB-4EEB-B72C-9F30F2BC40C1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718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75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035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73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279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851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880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867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64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64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55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90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C3A7-37BF-410A-AF5C-C33A1D6E9725}" type="datetimeFigureOut">
              <a:rPr lang="he-IL" smtClean="0"/>
              <a:t>י"ח/תמוז/תשע"ט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DBFC-D41A-4437-9251-A284440987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795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ef" panose="00000500000000000000" pitchFamily="2" charset="-79"/>
                <a:ea typeface="Dotum" panose="020B0600000101010101" pitchFamily="34" charset="-127"/>
                <a:cs typeface="+mn-cs"/>
              </a:rPr>
              <a:t>גיבוש תשתית עובדתית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ef" panose="00000500000000000000" pitchFamily="2" charset="-79"/>
                <a:ea typeface="Dotum" panose="020B0600000101010101" pitchFamily="34" charset="-127"/>
                <a:cs typeface="+mn-cs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ef" panose="00000500000000000000" pitchFamily="2" charset="-79"/>
                <a:ea typeface="Dotum" panose="020B0600000101010101" pitchFamily="34" charset="-127"/>
                <a:cs typeface="+mn-cs"/>
              </a:rPr>
            </a:br>
            <a:r>
              <a:rPr lang="he-I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ef" panose="00000500000000000000" pitchFamily="2" charset="-79"/>
                <a:ea typeface="Dotum" panose="020B0600000101010101" pitchFamily="34" charset="-127"/>
                <a:cs typeface="+mn-cs"/>
              </a:rPr>
              <a:t>לבקשה לאישור תובענה ייצוגית</a:t>
            </a:r>
            <a:endParaRPr lang="he-IL" dirty="0">
              <a:solidFill>
                <a:schemeClr val="tx2">
                  <a:lumMod val="60000"/>
                  <a:lumOff val="40000"/>
                </a:schemeClr>
              </a:solidFill>
              <a:latin typeface="Alef" panose="00000500000000000000" pitchFamily="2" charset="-79"/>
              <a:ea typeface="Dotum" panose="020B0600000101010101" pitchFamily="34" charset="-127"/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ef" panose="00000500000000000000" pitchFamily="2" charset="-79"/>
              </a:rPr>
              <a:t>ארגז הכלים של בא כוח התובע המייצג</a:t>
            </a:r>
          </a:p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ef" panose="00000500000000000000" pitchFamily="2" charset="-79"/>
              </a:rPr>
              <a:t>לפני (ואחרי) הגשת בקשת האישור</a:t>
            </a:r>
          </a:p>
          <a:p>
            <a:endParaRPr lang="he-IL" dirty="0">
              <a:solidFill>
                <a:schemeClr val="tx1">
                  <a:lumMod val="95000"/>
                  <a:lumOff val="5000"/>
                </a:schemeClr>
              </a:solidFill>
              <a:latin typeface="Alef" panose="00000500000000000000" pitchFamily="2" charset="-79"/>
            </a:endParaRPr>
          </a:p>
          <a:p>
            <a:r>
              <a:rPr lang="he-I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ef" panose="00000500000000000000" pitchFamily="2" charset="-79"/>
              </a:rPr>
              <a:t>עו"ד נדב </a:t>
            </a:r>
            <a:r>
              <a:rPr lang="he-IL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lef" panose="00000500000000000000" pitchFamily="2" charset="-79"/>
              </a:rPr>
              <a:t>מיארה</a:t>
            </a:r>
            <a:r>
              <a:rPr lang="he-I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ef" panose="00000500000000000000" pitchFamily="2" charset="-79"/>
              </a:rPr>
              <a:t>, גיל רון קינן ושות'</a:t>
            </a:r>
          </a:p>
          <a:p>
            <a:r>
              <a:rPr lang="he-I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ef" panose="00000500000000000000" pitchFamily="2" charset="-79"/>
              </a:rPr>
              <a:t>3 ביולי 2019</a:t>
            </a:r>
          </a:p>
          <a:p>
            <a:endParaRPr lang="he-IL" dirty="0">
              <a:solidFill>
                <a:schemeClr val="tx1">
                  <a:lumMod val="95000"/>
                  <a:lumOff val="5000"/>
                </a:schemeClr>
              </a:solidFill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54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dirty="0">
                <a:cs typeface="+mn-cs"/>
              </a:rPr>
              <a:t>ת"צ (מחוזי מרכז) 40693-11-16 </a:t>
            </a:r>
            <a:br>
              <a:rPr lang="he-IL" sz="3600" dirty="0">
                <a:cs typeface="+mn-cs"/>
              </a:rPr>
            </a:br>
            <a:r>
              <a:rPr lang="he-IL" sz="3600" dirty="0" err="1">
                <a:cs typeface="+mn-cs"/>
              </a:rPr>
              <a:t>אברוקין</a:t>
            </a:r>
            <a:r>
              <a:rPr lang="he-IL" sz="3600" dirty="0">
                <a:cs typeface="+mn-cs"/>
              </a:rPr>
              <a:t> נ' חברה קדישא (גחש"א) פתח תקוה</a:t>
            </a:r>
            <a:endParaRPr lang="en-US" sz="36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489251"/>
          </a:xfrm>
        </p:spPr>
        <p:txBody>
          <a:bodyPr>
            <a:normAutofit lnSpcReduction="10000"/>
          </a:bodyPr>
          <a:lstStyle/>
          <a:p>
            <a:pPr lvl="0"/>
            <a:endParaRPr lang="he-IL" dirty="0" smtClean="0"/>
          </a:p>
          <a:p>
            <a:pPr lvl="0"/>
            <a:r>
              <a:rPr lang="he-IL" dirty="0" smtClean="0"/>
              <a:t>בנוסף, נמצא </a:t>
            </a:r>
            <a:r>
              <a:rPr lang="he-IL" dirty="0"/>
              <a:t>שרק על 10% מהמצבות יש תמונה של הנפטר</a:t>
            </a:r>
            <a:endParaRPr lang="en-US" dirty="0"/>
          </a:p>
          <a:p>
            <a:r>
              <a:rPr lang="he-IL" u="sng" dirty="0"/>
              <a:t>התוצאה</a:t>
            </a:r>
            <a:r>
              <a:rPr lang="he-IL" dirty="0"/>
              <a:t>: נקודת המוצא של הדיון בבקשת האישור – </a:t>
            </a:r>
            <a:r>
              <a:rPr lang="he-IL" dirty="0" smtClean="0"/>
              <a:t>אין מחלוקת שחברה </a:t>
            </a:r>
            <a:r>
              <a:rPr lang="he-IL" dirty="0"/>
              <a:t>קדישא </a:t>
            </a:r>
            <a:r>
              <a:rPr lang="he-IL" dirty="0" smtClean="0"/>
              <a:t>הקצתה </a:t>
            </a:r>
            <a:r>
              <a:rPr lang="he-IL" dirty="0"/>
              <a:t>חלקות נפרדות ליוצאי חבר העמים. הדיון עסק בהסברים של חברה קדישא להפרדה.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178298" cy="14401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87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ת"צ (מחוזי ירושלים) 37161-05-18 </a:t>
            </a:r>
            <a:r>
              <a:rPr lang="he-IL" dirty="0" smtClean="0">
                <a:cs typeface="+mn-cs"/>
              </a:rPr>
              <a:t/>
            </a:r>
            <a:br>
              <a:rPr lang="he-IL" dirty="0" smtClean="0">
                <a:cs typeface="+mn-cs"/>
              </a:rPr>
            </a:br>
            <a:r>
              <a:rPr lang="he-IL" dirty="0" smtClean="0">
                <a:cs typeface="+mn-cs"/>
              </a:rPr>
              <a:t>נאסר </a:t>
            </a:r>
            <a:r>
              <a:rPr lang="he-IL" dirty="0" err="1">
                <a:cs typeface="+mn-cs"/>
              </a:rPr>
              <a:t>רבאח</a:t>
            </a:r>
            <a:r>
              <a:rPr lang="he-IL" dirty="0">
                <a:cs typeface="+mn-cs"/>
              </a:rPr>
              <a:t> נ' הסתדרות מדיצינית </a:t>
            </a:r>
            <a:r>
              <a:rPr lang="he-IL" dirty="0" smtClean="0">
                <a:cs typeface="+mn-cs"/>
              </a:rPr>
              <a:t>הדסה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he-IL" dirty="0" smtClean="0"/>
          </a:p>
          <a:p>
            <a:pPr lvl="0"/>
            <a:endParaRPr lang="he-IL" dirty="0"/>
          </a:p>
          <a:p>
            <a:pPr lvl="0"/>
            <a:endParaRPr lang="he-IL" dirty="0" smtClean="0"/>
          </a:p>
          <a:p>
            <a:pPr lvl="0"/>
            <a:endParaRPr lang="he-IL" dirty="0"/>
          </a:p>
          <a:p>
            <a:pPr marL="0" lvl="0" indent="0">
              <a:buNone/>
            </a:pPr>
            <a:endParaRPr lang="he-IL" dirty="0" smtClean="0"/>
          </a:p>
          <a:p>
            <a:pPr marL="0" lvl="0" indent="0" algn="ctr">
              <a:buNone/>
            </a:pPr>
            <a:endParaRPr lang="he-IL" dirty="0" smtClean="0"/>
          </a:p>
          <a:p>
            <a:pPr marL="0" lvl="0" indent="0" algn="ctr">
              <a:buNone/>
            </a:pPr>
            <a:endParaRPr lang="he-IL" dirty="0"/>
          </a:p>
          <a:p>
            <a:pPr marL="0" lvl="0" indent="0" algn="ctr">
              <a:buNone/>
            </a:pPr>
            <a:r>
              <a:rPr lang="he-IL" dirty="0" smtClean="0"/>
              <a:t>המטרה - הוכחת </a:t>
            </a:r>
            <a:r>
              <a:rPr lang="he-IL" dirty="0"/>
              <a:t>מדיניות של הפרדה </a:t>
            </a:r>
            <a:r>
              <a:rPr lang="he-IL" dirty="0" smtClean="0"/>
              <a:t>יזומה.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46" y="1594079"/>
            <a:ext cx="5536508" cy="36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ת"צ (מחוזי ירושלים) 37161-05-18 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נאסר </a:t>
            </a:r>
            <a:r>
              <a:rPr lang="he-IL" dirty="0" err="1">
                <a:cs typeface="+mn-cs"/>
              </a:rPr>
              <a:t>רבאח</a:t>
            </a:r>
            <a:r>
              <a:rPr lang="he-IL" dirty="0">
                <a:cs typeface="+mn-cs"/>
              </a:rPr>
              <a:t> נ' הסתדרות מדיצינית הדסה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אמצעי ההוכחה:</a:t>
            </a:r>
            <a:endParaRPr lang="en-US" dirty="0"/>
          </a:p>
          <a:p>
            <a:pPr lvl="1"/>
            <a:r>
              <a:rPr lang="he-IL" dirty="0"/>
              <a:t>עדויות של ארבע המבקשות</a:t>
            </a:r>
            <a:endParaRPr lang="en-US" dirty="0"/>
          </a:p>
          <a:p>
            <a:pPr lvl="1"/>
            <a:r>
              <a:rPr lang="he-IL" dirty="0"/>
              <a:t>הקלטת שיחות טלפון עם הצוותים הרפואיים במחלקות</a:t>
            </a:r>
            <a:endParaRPr lang="en-US" dirty="0"/>
          </a:p>
          <a:p>
            <a:pPr lvl="1"/>
            <a:r>
              <a:rPr lang="he-IL" dirty="0"/>
              <a:t>עבודת שטח: ביקורים של תחקירנית </a:t>
            </a:r>
            <a:r>
              <a:rPr lang="he-IL" dirty="0" smtClean="0"/>
              <a:t>במחלקות</a:t>
            </a:r>
            <a:endParaRPr lang="en-US" dirty="0"/>
          </a:p>
          <a:p>
            <a:pPr lvl="1"/>
            <a:r>
              <a:rPr lang="he-IL" dirty="0"/>
              <a:t>חוות דעת סטטיסטית – הוכחת הפרדה </a:t>
            </a:r>
            <a:r>
              <a:rPr lang="he-IL" dirty="0" smtClean="0"/>
              <a:t>עודפת</a:t>
            </a:r>
            <a:endParaRPr lang="en-US" dirty="0"/>
          </a:p>
          <a:p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71246"/>
            <a:ext cx="7417892" cy="14657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6" y="1772816"/>
            <a:ext cx="8009904" cy="46135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ת"צ (מחוזי ירושלים) 37161-05-18 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נאסר </a:t>
            </a:r>
            <a:r>
              <a:rPr lang="he-IL" dirty="0" err="1">
                <a:cs typeface="+mn-cs"/>
              </a:rPr>
              <a:t>רבאח</a:t>
            </a:r>
            <a:r>
              <a:rPr lang="he-IL" dirty="0">
                <a:cs typeface="+mn-cs"/>
              </a:rPr>
              <a:t> נ' הסתדרות מדיצינית הדסה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u="sng" dirty="0" smtClean="0"/>
          </a:p>
          <a:p>
            <a:r>
              <a:rPr lang="he-IL" u="sng" dirty="0" smtClean="0"/>
              <a:t>התוצאה</a:t>
            </a:r>
            <a:r>
              <a:rPr lang="he-IL" dirty="0"/>
              <a:t>: נקודת המוצא של הדיון בבקשת האישור – אין מחלוקת בדבר קיומה של הפרדה במחלקות, נותרה רק הטענה שההפרדה אינה יזומה, אלא מבוצעת על בסיס בקשות בלבד.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שני טיפים לסיום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תמיד כדאי לחפש הליכים קודמים שהמשיב ניהל בנושאים קרובים</a:t>
            </a:r>
            <a:r>
              <a:rPr lang="he-IL" dirty="0" smtClean="0"/>
              <a:t>.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7128792" cy="380462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7127776" cy="395659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 rot="21097963">
            <a:off x="136382" y="2989042"/>
            <a:ext cx="3409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 שנים לפני כן...</a:t>
            </a:r>
            <a:endParaRPr lang="he-IL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שני טיפים לסיום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תמיד כדאי לחפש הליכים קודמים שהמשיב ניהל בנושאים קרובים</a:t>
            </a:r>
            <a:r>
              <a:rPr lang="he-IL" dirty="0" smtClean="0"/>
              <a:t>.</a:t>
            </a:r>
            <a:endParaRPr lang="en-US" dirty="0"/>
          </a:p>
          <a:p>
            <a:r>
              <a:rPr lang="he-IL" dirty="0"/>
              <a:t>לפעמים כדאי לנסוע אחורה </a:t>
            </a:r>
            <a:r>
              <a:rPr lang="he-IL" dirty="0" smtClean="0"/>
              <a:t>בזמן - </a:t>
            </a:r>
            <a:r>
              <a:rPr lang="en-US" dirty="0" smtClean="0"/>
              <a:t>Archive.org</a:t>
            </a:r>
            <a:endParaRPr lang="he-IL" dirty="0" smtClean="0"/>
          </a:p>
          <a:p>
            <a:pPr lvl="1"/>
            <a:r>
              <a:rPr lang="he-IL" dirty="0"/>
              <a:t>ת"צ (מחוזי מרכז) </a:t>
            </a:r>
            <a:r>
              <a:rPr lang="he-IL" dirty="0" smtClean="0"/>
              <a:t>19619-06-15 דנינו נ' 013 נטוויז'ן בע"מ</a:t>
            </a:r>
          </a:p>
          <a:p>
            <a:pPr lvl="1"/>
            <a:r>
              <a:rPr lang="he-IL" dirty="0" smtClean="0"/>
              <a:t>שיעור הוצאות הגבייה  </a:t>
            </a:r>
            <a:r>
              <a:rPr lang="he-IL" dirty="0"/>
              <a:t>"יהיה סביר ויהיה מידתי ביחס לגובה החוב ולפעולות אשר על בעל </a:t>
            </a:r>
            <a:r>
              <a:rPr lang="he-IL" dirty="0" err="1"/>
              <a:t>הרשיון</a:t>
            </a:r>
            <a:r>
              <a:rPr lang="he-IL" dirty="0"/>
              <a:t> לנקוט לשם גביית סכום החוב כאמור"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7" y="1340768"/>
            <a:ext cx="8419305" cy="501941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0" y="2420888"/>
            <a:ext cx="8629522" cy="259968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0" y="1714381"/>
            <a:ext cx="8712022" cy="42143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0" y="1310977"/>
            <a:ext cx="8096250" cy="52863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27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chemeClr val="accent1"/>
                </a:solidFill>
                <a:cs typeface="+mn-cs"/>
              </a:rPr>
              <a:t>תודה על ההקשבה.</a:t>
            </a:r>
            <a:endParaRPr lang="he-IL" dirty="0">
              <a:solidFill>
                <a:schemeClr val="accent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1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cs typeface="+mn-cs"/>
              </a:rPr>
              <a:t>הצורך בהעמדת </a:t>
            </a:r>
            <a:r>
              <a:rPr lang="he-IL" dirty="0">
                <a:cs typeface="+mn-cs"/>
              </a:rPr>
              <a:t>תשתית </a:t>
            </a:r>
            <a:r>
              <a:rPr lang="he-IL" dirty="0" smtClean="0">
                <a:cs typeface="+mn-cs"/>
              </a:rPr>
              <a:t>עובדתית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he-IL" dirty="0"/>
              <a:t>ביסוס העילה – </a:t>
            </a:r>
            <a:r>
              <a:rPr lang="he-IL" dirty="0" smtClean="0"/>
              <a:t>היסודות העובדתיים של עילת התביעה האישית</a:t>
            </a:r>
            <a:endParaRPr lang="en-US" dirty="0"/>
          </a:p>
          <a:p>
            <a:pPr lvl="0"/>
            <a:r>
              <a:rPr lang="he-IL" dirty="0"/>
              <a:t>הוכחת קיומה של </a:t>
            </a:r>
            <a:r>
              <a:rPr lang="he-IL" dirty="0" smtClean="0"/>
              <a:t>קבוצה שנפגעה בדרך דומה – </a:t>
            </a:r>
            <a:r>
              <a:rPr lang="he-IL" dirty="0"/>
              <a:t>האם קיימת תופעה / שיטת פעולה / מדיניות</a:t>
            </a:r>
            <a:r>
              <a:rPr lang="he-IL" dirty="0" smtClean="0"/>
              <a:t>?</a:t>
            </a:r>
            <a:endParaRPr lang="en-US" dirty="0"/>
          </a:p>
          <a:p>
            <a:pPr lvl="0"/>
            <a:r>
              <a:rPr lang="he-IL" dirty="0" smtClean="0"/>
              <a:t>אומדן </a:t>
            </a:r>
            <a:r>
              <a:rPr lang="he-IL" dirty="0"/>
              <a:t>גודל הקבוצה והיקף הנזק לחברי הקבוצה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69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איך נאתר נפגעים נוספים?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e-IL" dirty="0" smtClean="0"/>
              <a:t>חיפוש ברשתות חברתיות</a:t>
            </a:r>
            <a:endParaRPr lang="en-US" dirty="0" smtClean="0"/>
          </a:p>
          <a:p>
            <a:pPr lvl="0"/>
            <a:r>
              <a:rPr lang="he-IL" dirty="0" smtClean="0"/>
              <a:t>איתור כתבות בתקשורת</a:t>
            </a:r>
          </a:p>
          <a:p>
            <a:pPr lvl="0"/>
            <a:r>
              <a:rPr lang="he-IL" dirty="0" smtClean="0"/>
              <a:t>בקשות </a:t>
            </a:r>
            <a:r>
              <a:rPr lang="he-IL" dirty="0"/>
              <a:t>לפי חוק חופש </a:t>
            </a:r>
            <a:r>
              <a:rPr lang="he-IL" dirty="0" smtClean="0"/>
              <a:t>המידע:</a:t>
            </a:r>
          </a:p>
          <a:p>
            <a:pPr lvl="1"/>
            <a:r>
              <a:rPr lang="he-IL" dirty="0" smtClean="0"/>
              <a:t>למשיב (כאשר החוק חל עליו – סעיף 2 לחוק)</a:t>
            </a:r>
          </a:p>
          <a:p>
            <a:pPr lvl="1"/>
            <a:r>
              <a:rPr lang="he-IL" dirty="0" smtClean="0"/>
              <a:t>לגופים צרכניים: המועצה </a:t>
            </a:r>
            <a:r>
              <a:rPr lang="he-IL" dirty="0"/>
              <a:t>לצרכנות והרשות להגנת </a:t>
            </a:r>
            <a:r>
              <a:rPr lang="he-IL" dirty="0" smtClean="0"/>
              <a:t>הצרכן</a:t>
            </a:r>
          </a:p>
          <a:p>
            <a:pPr lvl="1"/>
            <a:r>
              <a:rPr lang="he-IL" dirty="0" smtClean="0"/>
              <a:t>לרגולטור הרלוונטי</a:t>
            </a:r>
          </a:p>
          <a:p>
            <a:pPr lvl="1"/>
            <a:r>
              <a:rPr lang="he-IL" dirty="0" smtClean="0"/>
              <a:t>מאגר התשובות לבקשות באתר חופש המידע הממשלתי </a:t>
            </a:r>
            <a:endParaRPr lang="en-US" dirty="0" smtClean="0"/>
          </a:p>
          <a:p>
            <a:pPr lvl="0"/>
            <a:r>
              <a:rPr lang="he-IL" dirty="0" smtClean="0"/>
              <a:t>איתור </a:t>
            </a:r>
            <a:r>
              <a:rPr lang="he-IL" dirty="0"/>
              <a:t>תביעות קודמות נגד המשיב באותו נושא (ייצוגיים או אישיים) + הגשת בקשת עיון במידת הצורך</a:t>
            </a:r>
            <a:endParaRPr lang="en-US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102483" cy="61653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38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דרכים נוספות להוכחת תופעה ושלילת טענת הטעות הנקודתית: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 smtClean="0"/>
              <a:t>הקלטה של נציגי שירות</a:t>
            </a:r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683568" y="1124744"/>
            <a:ext cx="7884876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 smtClean="0"/>
              <a:t>גדכדגכגדגדכ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636912"/>
            <a:ext cx="6048672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8987" y="1340768"/>
            <a:ext cx="475803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sz="2800" dirty="0" smtClean="0"/>
              <a:t>ת"צ (מחוזי חיפה) 46931-07-17</a:t>
            </a:r>
          </a:p>
          <a:p>
            <a:pPr algn="ctr"/>
            <a:r>
              <a:rPr lang="he-IL" sz="2800" dirty="0" smtClean="0"/>
              <a:t>דנינו נ' קבוצת </a:t>
            </a:r>
            <a:r>
              <a:rPr lang="he-IL" sz="2800" dirty="0" err="1" smtClean="0"/>
              <a:t>כרמלטון</a:t>
            </a:r>
            <a:r>
              <a:rPr lang="he-IL" sz="2800" dirty="0" smtClean="0"/>
              <a:t> בע"מ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3140968"/>
            <a:ext cx="7200800" cy="19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1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דרכים נוספות להוכחת תופעה ושלילת טענת הטעות </a:t>
            </a:r>
            <a:r>
              <a:rPr lang="he-IL" dirty="0" smtClean="0">
                <a:cs typeface="+mn-cs"/>
              </a:rPr>
              <a:t>הנקודתית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/>
              <a:t>הקלטה של נציגי </a:t>
            </a:r>
            <a:r>
              <a:rPr lang="he-IL" dirty="0" smtClean="0"/>
              <a:t>שירות</a:t>
            </a:r>
            <a:endParaRPr lang="en-US" dirty="0"/>
          </a:p>
          <a:p>
            <a:pPr lvl="0"/>
            <a:r>
              <a:rPr lang="he-IL" dirty="0"/>
              <a:t>במוצרים שנמכרים ברחבי העולם – איתור ראיות להליכים ייצוגיים / </a:t>
            </a:r>
            <a:r>
              <a:rPr lang="he-IL" dirty="0" err="1"/>
              <a:t>מינהליים</a:t>
            </a:r>
            <a:r>
              <a:rPr lang="he-IL" dirty="0"/>
              <a:t> במדינות </a:t>
            </a:r>
            <a:r>
              <a:rPr lang="he-IL" dirty="0" smtClean="0"/>
              <a:t>אחרות</a:t>
            </a:r>
            <a:endParaRPr lang="en-US" dirty="0" smtClean="0"/>
          </a:p>
          <a:p>
            <a:pPr lvl="0"/>
            <a:r>
              <a:rPr lang="he-IL" dirty="0" smtClean="0"/>
              <a:t>פנייה מוקדמת למשיב – מאפשרת שלילה של טענת הטעות הנקודתית</a:t>
            </a:r>
            <a:endParaRPr lang="en-US" dirty="0" smtClean="0"/>
          </a:p>
          <a:p>
            <a:r>
              <a:rPr lang="he-IL" dirty="0" smtClean="0"/>
              <a:t>סקרים </a:t>
            </a:r>
            <a:r>
              <a:rPr lang="he-IL" dirty="0"/>
              <a:t>וחוות דעת </a:t>
            </a:r>
            <a:r>
              <a:rPr lang="he-IL" dirty="0" smtClean="0"/>
              <a:t>סטטיסטיות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43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ומה אם לא הצלחנו </a:t>
            </a:r>
            <a:r>
              <a:rPr lang="he-IL" dirty="0" smtClean="0">
                <a:cs typeface="+mn-cs"/>
              </a:rPr>
              <a:t>לאתר </a:t>
            </a:r>
            <a:r>
              <a:rPr lang="he-IL" dirty="0">
                <a:cs typeface="+mn-cs"/>
              </a:rPr>
              <a:t>מקרים נוספים, </a:t>
            </a:r>
            <a:r>
              <a:rPr lang="he-IL" dirty="0" smtClean="0">
                <a:cs typeface="+mn-cs"/>
              </a:rPr>
              <a:t/>
            </a:r>
            <a:br>
              <a:rPr lang="he-IL" dirty="0" smtClean="0">
                <a:cs typeface="+mn-cs"/>
              </a:rPr>
            </a:br>
            <a:r>
              <a:rPr lang="he-IL" dirty="0" smtClean="0">
                <a:cs typeface="+mn-cs"/>
              </a:rPr>
              <a:t>אבל </a:t>
            </a:r>
            <a:r>
              <a:rPr lang="he-IL" dirty="0">
                <a:cs typeface="+mn-cs"/>
              </a:rPr>
              <a:t>להערכתנו למשיב יש מידע שיסייע </a:t>
            </a:r>
            <a:r>
              <a:rPr lang="he-IL" dirty="0" smtClean="0">
                <a:cs typeface="+mn-cs"/>
              </a:rPr>
              <a:t>בהוכחת </a:t>
            </a:r>
            <a:r>
              <a:rPr lang="he-IL" dirty="0">
                <a:cs typeface="+mn-cs"/>
              </a:rPr>
              <a:t>התופעה?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he-IL" dirty="0" smtClean="0"/>
              <a:t>רצוי לא להגיע למצב הזה.</a:t>
            </a:r>
          </a:p>
          <a:p>
            <a:r>
              <a:rPr lang="he-IL" dirty="0" smtClean="0"/>
              <a:t>גילוי </a:t>
            </a:r>
            <a:r>
              <a:rPr lang="he-IL" dirty="0"/>
              <a:t>מסמכים לאחר הגשת בקשת האישור – נהלים, מדגם מייצג של מקרים</a:t>
            </a:r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683568" y="1124744"/>
            <a:ext cx="7884876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305933" y="1340768"/>
            <a:ext cx="460414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sz="2800" dirty="0" smtClean="0"/>
              <a:t>ת"צ (מחוזי ת"א) 15706-03-15</a:t>
            </a:r>
          </a:p>
          <a:p>
            <a:pPr algn="ctr"/>
            <a:r>
              <a:rPr lang="he-IL" sz="2800" dirty="0" err="1" smtClean="0"/>
              <a:t>אנגור</a:t>
            </a:r>
            <a:r>
              <a:rPr lang="he-IL" sz="2800" dirty="0" smtClean="0"/>
              <a:t> נ' טיב טעם רשתות בע"מ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7056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"לדברי </a:t>
            </a:r>
            <a:r>
              <a:rPr lang="he-IL" dirty="0"/>
              <a:t>נקים השיטה היא </a:t>
            </a:r>
            <a:r>
              <a:rPr lang="he-IL" dirty="0" smtClean="0"/>
              <a:t>'...שקודם </a:t>
            </a:r>
            <a:r>
              <a:rPr lang="he-IL" dirty="0"/>
              <a:t>כול אתה צריך לפרוס את כל השילוט, ולאחריו לעשות את הביצוע של </a:t>
            </a:r>
            <a:r>
              <a:rPr lang="he-IL" dirty="0" smtClean="0"/>
              <a:t>המחשב'</a:t>
            </a:r>
            <a:r>
              <a:rPr lang="he-IL" dirty="0"/>
              <a:t> (עמ' 50, שורות 12–13</a:t>
            </a:r>
            <a:r>
              <a:rPr lang="he-IL" dirty="0" smtClean="0"/>
              <a:t>)"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48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cs typeface="+mn-cs"/>
              </a:rPr>
              <a:t>תיקים </a:t>
            </a:r>
            <a:r>
              <a:rPr lang="he-IL" dirty="0">
                <a:cs typeface="+mn-cs"/>
              </a:rPr>
              <a:t>שבהם הוכחת העילה האישית שלובה בהוכחת קיומה </a:t>
            </a:r>
            <a:r>
              <a:rPr lang="he-IL" dirty="0" smtClean="0">
                <a:cs typeface="+mn-cs"/>
              </a:rPr>
              <a:t>של קבוצה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4525963"/>
          </a:xfrm>
        </p:spPr>
        <p:txBody>
          <a:bodyPr/>
          <a:lstStyle/>
          <a:p>
            <a:endParaRPr lang="he-IL" dirty="0" smtClean="0"/>
          </a:p>
          <a:p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שתי בקשות אישור בעילה של הפליה, בשיתוף הקליניקה </a:t>
            </a:r>
            <a:r>
              <a:rPr lang="he-IL" dirty="0"/>
              <a:t>לתובענות ייצוגיות בפקולטה למשפטים של אוניברסיטת תל </a:t>
            </a:r>
            <a:r>
              <a:rPr lang="he-IL" dirty="0" smtClean="0"/>
              <a:t>אביב.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dirty="0">
                <a:cs typeface="+mn-cs"/>
              </a:rPr>
              <a:t>ת"צ (מחוזי מרכז) 40693-11-16 </a:t>
            </a:r>
            <a:r>
              <a:rPr lang="he-IL" sz="3600" dirty="0" smtClean="0">
                <a:cs typeface="+mn-cs"/>
              </a:rPr>
              <a:t/>
            </a:r>
            <a:br>
              <a:rPr lang="he-IL" sz="3600" dirty="0" smtClean="0">
                <a:cs typeface="+mn-cs"/>
              </a:rPr>
            </a:br>
            <a:r>
              <a:rPr lang="he-IL" sz="3600" dirty="0" err="1" smtClean="0">
                <a:cs typeface="+mn-cs"/>
              </a:rPr>
              <a:t>אברוקין</a:t>
            </a:r>
            <a:r>
              <a:rPr lang="he-IL" sz="3600" dirty="0" smtClean="0">
                <a:cs typeface="+mn-cs"/>
              </a:rPr>
              <a:t> </a:t>
            </a:r>
            <a:r>
              <a:rPr lang="he-IL" sz="3600" dirty="0">
                <a:cs typeface="+mn-cs"/>
              </a:rPr>
              <a:t>נ' חברה קדישא (גחש"א) פתח תקוה</a:t>
            </a:r>
            <a:endParaRPr lang="en-US" sz="3600" dirty="0">
              <a:cs typeface="+mn-cs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8434"/>
            <a:ext cx="6124575" cy="3514725"/>
          </a:xfrm>
          <a:prstGeom prst="rect">
            <a:avLst/>
          </a:prstGeom>
        </p:spPr>
      </p:pic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6136" y="1772816"/>
            <a:ext cx="26034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dirty="0">
                <a:cs typeface="+mn-cs"/>
              </a:rPr>
              <a:t>ת"צ (מחוזי מרכז) 40693-11-16 </a:t>
            </a:r>
            <a:br>
              <a:rPr lang="he-IL" sz="3600" dirty="0">
                <a:cs typeface="+mn-cs"/>
              </a:rPr>
            </a:br>
            <a:r>
              <a:rPr lang="he-IL" sz="3600" dirty="0" err="1">
                <a:cs typeface="+mn-cs"/>
              </a:rPr>
              <a:t>אברוקין</a:t>
            </a:r>
            <a:r>
              <a:rPr lang="he-IL" sz="3600" dirty="0">
                <a:cs typeface="+mn-cs"/>
              </a:rPr>
              <a:t> נ' חברה קדישא (גחש"א) פתח תקוה</a:t>
            </a:r>
            <a:endParaRPr lang="en-US" sz="36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e-IL" dirty="0" smtClean="0"/>
              <a:t>טענת חברה קדישא לפני הגשת בקשת האישור: אנחנו מפרידים בין מצבות עם תמונות למצבות בלי תמונות, בלי </a:t>
            </a:r>
            <a:r>
              <a:rPr lang="he-IL" dirty="0"/>
              <a:t>קשר למוצא הנפטרים.</a:t>
            </a:r>
            <a:endParaRPr lang="en-US" dirty="0"/>
          </a:p>
          <a:p>
            <a:pPr lvl="0"/>
            <a:r>
              <a:rPr lang="he-IL" dirty="0"/>
              <a:t>עבודת שטח: סטודנטים </a:t>
            </a:r>
            <a:r>
              <a:rPr lang="he-IL" dirty="0" smtClean="0"/>
              <a:t>ביקרו בבתי </a:t>
            </a:r>
            <a:r>
              <a:rPr lang="he-IL" dirty="0"/>
              <a:t>העלמין ומיפו למעלה מאלפיים מצבות בחלקות הנפרדות.</a:t>
            </a:r>
            <a:endParaRPr lang="en-US" dirty="0"/>
          </a:p>
          <a:p>
            <a:pPr lvl="0"/>
            <a:r>
              <a:rPr lang="he-IL" dirty="0" smtClean="0"/>
              <a:t>שתי </a:t>
            </a:r>
            <a:r>
              <a:rPr lang="he-IL" dirty="0"/>
              <a:t>מטרות:</a:t>
            </a:r>
            <a:endParaRPr lang="en-US" dirty="0"/>
          </a:p>
          <a:p>
            <a:pPr lvl="1"/>
            <a:r>
              <a:rPr lang="he-IL" dirty="0"/>
              <a:t>להוכיח שבחלקות הנפרדות אכן קבורים יוצאי חבר העמים</a:t>
            </a:r>
            <a:endParaRPr lang="en-US" dirty="0"/>
          </a:p>
          <a:p>
            <a:pPr lvl="1"/>
            <a:r>
              <a:rPr lang="he-IL" dirty="0"/>
              <a:t>לשלול את הטענה שהמשותף למצבות בחלקות הנפרדות הוא התמונות על המצבות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547</Words>
  <Application>Microsoft Office PowerPoint</Application>
  <PresentationFormat>‫הצגה על המסך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2" baseType="lpstr">
      <vt:lpstr>Alef</vt:lpstr>
      <vt:lpstr>Arial</vt:lpstr>
      <vt:lpstr>Calibri</vt:lpstr>
      <vt:lpstr>Dotum</vt:lpstr>
      <vt:lpstr>Times New Roman</vt:lpstr>
      <vt:lpstr>ערכת נושא Office</vt:lpstr>
      <vt:lpstr>גיבוש תשתית עובדתית לבקשה לאישור תובענה ייצוגית</vt:lpstr>
      <vt:lpstr>הצורך בהעמדת תשתית עובדתית</vt:lpstr>
      <vt:lpstr>איך נאתר נפגעים נוספים?</vt:lpstr>
      <vt:lpstr>דרכים נוספות להוכחת תופעה ושלילת טענת הטעות הנקודתית:</vt:lpstr>
      <vt:lpstr>דרכים נוספות להוכחת תופעה ושלילת טענת הטעות הנקודתית</vt:lpstr>
      <vt:lpstr>ומה אם לא הצלחנו לאתר מקרים נוספים,  אבל להערכתנו למשיב יש מידע שיסייע בהוכחת התופעה?</vt:lpstr>
      <vt:lpstr>תיקים שבהם הוכחת העילה האישית שלובה בהוכחת קיומה של קבוצה</vt:lpstr>
      <vt:lpstr>ת"צ (מחוזי מרכז) 40693-11-16  אברוקין נ' חברה קדישא (גחש"א) פתח תקוה</vt:lpstr>
      <vt:lpstr>ת"צ (מחוזי מרכז) 40693-11-16  אברוקין נ' חברה קדישא (גחש"א) פתח תקוה</vt:lpstr>
      <vt:lpstr>ת"צ (מחוזי מרכז) 40693-11-16  אברוקין נ' חברה קדישא (גחש"א) פתח תקוה</vt:lpstr>
      <vt:lpstr>ת"צ (מחוזי ירושלים) 37161-05-18  נאסר רבאח נ' הסתדרות מדיצינית הדסה</vt:lpstr>
      <vt:lpstr>ת"צ (מחוזי ירושלים) 37161-05-18  נאסר רבאח נ' הסתדרות מדיצינית הדסה</vt:lpstr>
      <vt:lpstr>ת"צ (מחוזי ירושלים) 37161-05-18  נאסר רבאח נ' הסתדרות מדיצינית הדסה</vt:lpstr>
      <vt:lpstr>שני טיפים לסיום</vt:lpstr>
      <vt:lpstr>שני טיפים לסיום</vt:lpstr>
      <vt:lpstr>תודה על ההקשבה.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Gil Ron, Keinan &amp; Co.</dc:creator>
  <cp:lastModifiedBy>HP</cp:lastModifiedBy>
  <cp:revision>29</cp:revision>
  <dcterms:created xsi:type="dcterms:W3CDTF">2019-07-02T11:53:03Z</dcterms:created>
  <dcterms:modified xsi:type="dcterms:W3CDTF">2019-07-21T08:11:02Z</dcterms:modified>
</cp:coreProperties>
</file>